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9"/>
  </p:notesMasterIdLst>
  <p:sldIdLst>
    <p:sldId id="256" r:id="rId2"/>
    <p:sldId id="276" r:id="rId3"/>
    <p:sldId id="277" r:id="rId4"/>
    <p:sldId id="258" r:id="rId5"/>
    <p:sldId id="259" r:id="rId6"/>
    <p:sldId id="275" r:id="rId7"/>
    <p:sldId id="257" r:id="rId8"/>
    <p:sldId id="263" r:id="rId9"/>
    <p:sldId id="260" r:id="rId10"/>
    <p:sldId id="261" r:id="rId11"/>
    <p:sldId id="264" r:id="rId12"/>
    <p:sldId id="265" r:id="rId13"/>
    <p:sldId id="266" r:id="rId14"/>
    <p:sldId id="272" r:id="rId15"/>
    <p:sldId id="274" r:id="rId16"/>
    <p:sldId id="278" r:id="rId17"/>
    <p:sldId id="271" r:id="rId1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25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552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10.15.7.40\Arquivo\Div%20Estatistica\_TEMAS\67.%20OBSERVAT&#211;RIO%20DA%20VIOL&#202;NCIA%20CONTRA%20A%20MULHER\A3.Monitoramento%20-%20Mulheres\2014\2014_final\04.%20MONITORAMENTO%20OBSERVAT&#211;RIO%20MULHER%20SSP.RS%20-2014_final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title>
      <c:tx>
        <c:rich>
          <a:bodyPr/>
          <a:lstStyle/>
          <a:p>
            <a:pPr>
              <a:defRPr/>
            </a:pPr>
            <a:r>
              <a:rPr lang="pt-BR"/>
              <a:t>Femicídio consumado</a:t>
            </a:r>
          </a:p>
        </c:rich>
      </c:tx>
      <c:layout>
        <c:manualLayout>
          <c:xMode val="edge"/>
          <c:yMode val="edge"/>
          <c:x val="0.2843598317333621"/>
          <c:y val="2.0680250020293854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1.7787104970087703E-2"/>
          <c:y val="0.21119516664190571"/>
          <c:w val="0.93567251461988477"/>
          <c:h val="0.62537909176447393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trendline>
            <c:spPr>
              <a:ln w="31750">
                <a:solidFill>
                  <a:srgbClr val="FF0000"/>
                </a:solidFill>
              </a:ln>
              <a:effectLst>
                <a:outerShdw blurRad="50800" dist="50800" dir="5400000" algn="ctr" rotWithShape="0">
                  <a:schemeClr val="accent2">
                    <a:lumMod val="50000"/>
                  </a:schemeClr>
                </a:outerShdw>
              </a:effectLst>
            </c:spPr>
            <c:trendlineType val="linear"/>
            <c:dispRSqr val="0"/>
            <c:dispEq val="0"/>
          </c:trendline>
          <c:cat>
            <c:strRef>
              <c:f>'[04. MONITORAMENTO OBSERVATÓRIO MULHER SSP.RS -2014_final.xls]Indicadores'!$C$33;'[04. MONITORAMENTO OBSERVATÓRIO MULHER SSP.RS -2014_final.xls]Indicadores'!$C$47;'[04. MONITORAMENTO OBSERVATÓRIO MULHER SSP.RS -2014_final.xls]Indicadores'!$C$61</c:f>
              <c:strCache>
                <c:ptCount val="3"/>
                <c:pt idx="0">
                  <c:v>Janeiro a Dezembro  2012</c:v>
                </c:pt>
                <c:pt idx="1">
                  <c:v>Janeiro a Dezembro  2013</c:v>
                </c:pt>
                <c:pt idx="2">
                  <c:v>Janeiro a Dezembro  2014</c:v>
                </c:pt>
              </c:strCache>
            </c:strRef>
          </c:cat>
          <c:val>
            <c:numRef>
              <c:f>'[04. MONITORAMENTO OBSERVATÓRIO MULHER SSP.RS -2014_final.xls]Indicadores'!$H$33;'[04. MONITORAMENTO OBSERVATÓRIO MULHER SSP.RS -2014_final.xls]Indicadores'!$H$47;'[04. MONITORAMENTO OBSERVATÓRIO MULHER SSP.RS -2014_final.xls]Indicadores'!$H$61</c:f>
              <c:numCache>
                <c:formatCode>#,##0</c:formatCode>
                <c:ptCount val="3"/>
                <c:pt idx="0">
                  <c:v>101</c:v>
                </c:pt>
                <c:pt idx="1">
                  <c:v>92</c:v>
                </c:pt>
                <c:pt idx="2">
                  <c:v>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axId val="92812416"/>
        <c:axId val="90750336"/>
      </c:barChart>
      <c:catAx>
        <c:axId val="928124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90750336"/>
        <c:crosses val="autoZero"/>
        <c:auto val="1"/>
        <c:lblAlgn val="ctr"/>
        <c:lblOffset val="100"/>
        <c:noMultiLvlLbl val="0"/>
      </c:catAx>
      <c:valAx>
        <c:axId val="90750336"/>
        <c:scaling>
          <c:orientation val="minMax"/>
          <c:min val="0"/>
        </c:scaling>
        <c:delete val="1"/>
        <c:axPos val="l"/>
        <c:numFmt formatCode="#,##0" sourceLinked="1"/>
        <c:majorTickMark val="out"/>
        <c:minorTickMark val="none"/>
        <c:tickLblPos val="nextTo"/>
        <c:crossAx val="928124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0DD0B6-D521-45F6-A464-6718F76F0469}" type="datetimeFigureOut">
              <a:rPr lang="pt-BR" smtClean="0"/>
              <a:pPr/>
              <a:t>13/3/2015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6BE539-D0D1-4DB5-A7F8-77F458C2F12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2113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6BE539-D0D1-4DB5-A7F8-77F458C2F124}" type="slidenum">
              <a:rPr lang="pt-BR" smtClean="0"/>
              <a:pPr/>
              <a:t>5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6BE539-D0D1-4DB5-A7F8-77F458C2F124}" type="slidenum">
              <a:rPr lang="pt-BR" smtClean="0"/>
              <a:pPr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57892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6BE539-D0D1-4DB5-A7F8-77F458C2F124}" type="slidenum">
              <a:rPr lang="pt-BR" smtClean="0"/>
              <a:pPr/>
              <a:t>10</a:t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6BE539-D0D1-4DB5-A7F8-77F458C2F124}" type="slidenum">
              <a:rPr lang="pt-BR" smtClean="0"/>
              <a:pPr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03155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6BE539-D0D1-4DB5-A7F8-77F458C2F124}" type="slidenum">
              <a:rPr lang="pt-BR" smtClean="0"/>
              <a:pPr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6370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D093C-C39D-4149-9161-8226578A33DA}" type="datetimeFigureOut">
              <a:rPr lang="pt-BR" smtClean="0"/>
              <a:pPr/>
              <a:t>13/3/2015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AFFC6-14A7-418A-8D96-77FD83DFF1B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D093C-C39D-4149-9161-8226578A33DA}" type="datetimeFigureOut">
              <a:rPr lang="pt-BR" smtClean="0"/>
              <a:pPr/>
              <a:t>13/3/2015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AFFC6-14A7-418A-8D96-77FD83DFF1B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D093C-C39D-4149-9161-8226578A33DA}" type="datetimeFigureOut">
              <a:rPr lang="pt-BR" smtClean="0"/>
              <a:pPr/>
              <a:t>13/3/2015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AFFC6-14A7-418A-8D96-77FD83DFF1B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D093C-C39D-4149-9161-8226578A33DA}" type="datetimeFigureOut">
              <a:rPr lang="pt-BR" smtClean="0"/>
              <a:pPr/>
              <a:t>13/3/2015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AFFC6-14A7-418A-8D96-77FD83DFF1B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D093C-C39D-4149-9161-8226578A33DA}" type="datetimeFigureOut">
              <a:rPr lang="pt-BR" smtClean="0"/>
              <a:pPr/>
              <a:t>13/3/2015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AFFC6-14A7-418A-8D96-77FD83DFF1B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D093C-C39D-4149-9161-8226578A33DA}" type="datetimeFigureOut">
              <a:rPr lang="pt-BR" smtClean="0"/>
              <a:pPr/>
              <a:t>13/3/2015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AFFC6-14A7-418A-8D96-77FD83DFF1B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D093C-C39D-4149-9161-8226578A33DA}" type="datetimeFigureOut">
              <a:rPr lang="pt-BR" smtClean="0"/>
              <a:pPr/>
              <a:t>13/3/2015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AFFC6-14A7-418A-8D96-77FD83DFF1B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D093C-C39D-4149-9161-8226578A33DA}" type="datetimeFigureOut">
              <a:rPr lang="pt-BR" smtClean="0"/>
              <a:pPr/>
              <a:t>13/3/2015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AFFC6-14A7-418A-8D96-77FD83DFF1B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D093C-C39D-4149-9161-8226578A33DA}" type="datetimeFigureOut">
              <a:rPr lang="pt-BR" smtClean="0"/>
              <a:pPr/>
              <a:t>13/3/2015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AFFC6-14A7-418A-8D96-77FD83DFF1B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D093C-C39D-4149-9161-8226578A33DA}" type="datetimeFigureOut">
              <a:rPr lang="pt-BR" smtClean="0"/>
              <a:pPr/>
              <a:t>13/3/2015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AFFC6-14A7-418A-8D96-77FD83DFF1B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D093C-C39D-4149-9161-8226578A33DA}" type="datetimeFigureOut">
              <a:rPr lang="pt-BR" smtClean="0"/>
              <a:pPr/>
              <a:t>13/3/2015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AFFC6-14A7-418A-8D96-77FD83DFF1B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8D093C-C39D-4149-9161-8226578A33DA}" type="datetimeFigureOut">
              <a:rPr lang="pt-BR" smtClean="0"/>
              <a:pPr/>
              <a:t>13/3/2015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FAFFC6-14A7-418A-8D96-77FD83DFF1B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ctrTitle"/>
          </p:nvPr>
        </p:nvSpPr>
        <p:spPr>
          <a:xfrm>
            <a:off x="745746" y="1092838"/>
            <a:ext cx="7915275" cy="5786478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8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8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49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Pesquisa</a:t>
            </a:r>
            <a:r>
              <a:rPr lang="pt-BR" sz="28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8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8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8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b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Perfil dos femicídios – estudo anual</a:t>
            </a:r>
            <a:r>
              <a:rPr lang="pt-BR" sz="40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40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6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36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6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36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9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2014 - Lei Maria da Penha</a:t>
            </a:r>
            <a:r>
              <a:rPr lang="pt-BR" sz="27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7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7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7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7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7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1600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OBSERVATÓRIO </a:t>
            </a:r>
            <a:r>
              <a:rPr lang="pt-BR" sz="16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DA VIOLÊNCIA </a:t>
            </a:r>
            <a:r>
              <a:rPr lang="pt-BR" sz="1600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CONTRA  A MULHER</a:t>
            </a:r>
            <a:br>
              <a:rPr lang="pt-BR" sz="1600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</a:br>
            <a:r>
              <a:rPr lang="pt-BR" sz="1600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DIVISÃO DE ESTATÍSTICA</a:t>
            </a:r>
            <a:br>
              <a:rPr lang="pt-BR" sz="1600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</a:br>
            <a:r>
              <a:rPr lang="pt-BR" sz="1600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DEPARTAMENTO DE GESTÃO E ESTRATÉGIA OPERACIONAL</a:t>
            </a:r>
            <a:r>
              <a:rPr lang="pt-BR" sz="27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/>
            </a:r>
            <a:br>
              <a:rPr lang="pt-BR" sz="27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</a:br>
            <a:r>
              <a:rPr lang="pt-BR" sz="27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7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20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714348" y="571480"/>
            <a:ext cx="2214578" cy="58477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pt-BR" sz="1600" b="1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Secretaria da </a:t>
            </a:r>
          </a:p>
          <a:p>
            <a:r>
              <a:rPr lang="pt-BR" sz="1600" b="1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Segurança Pública</a:t>
            </a:r>
            <a:endParaRPr lang="pt-BR" sz="1600" b="1" dirty="0">
              <a:solidFill>
                <a:schemeClr val="accent1">
                  <a:lumMod val="7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6632">
            <a:off x="7492015" y="5662539"/>
            <a:ext cx="929829" cy="929829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 descr="D:\Documents and Settings\helena-grillo\Desktop\GD_20150306102856marca_coletiva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4EFEB"/>
              </a:clrFrom>
              <a:clrTo>
                <a:srgbClr val="F4EFE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5104" y="332656"/>
            <a:ext cx="1640039" cy="11275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251520" y="260648"/>
            <a:ext cx="33123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>
                <a:solidFill>
                  <a:schemeClr val="accent4">
                    <a:lumMod val="50000"/>
                  </a:schemeClr>
                </a:solidFill>
              </a:rPr>
              <a:t>Femicídio 2014</a:t>
            </a:r>
            <a:endParaRPr lang="pt-BR" sz="14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2928926" y="214290"/>
            <a:ext cx="6043626" cy="582594"/>
          </a:xfrm>
        </p:spPr>
        <p:txBody>
          <a:bodyPr>
            <a:noAutofit/>
          </a:bodyPr>
          <a:lstStyle/>
          <a:p>
            <a:pPr algn="r"/>
            <a:r>
              <a:rPr lang="pt-BR" sz="2400" u="sng" dirty="0" smtClean="0">
                <a:latin typeface="Century Gothic" pitchFamily="34" charset="0"/>
              </a:rPr>
              <a:t>Dados da Vítima (%)</a:t>
            </a:r>
            <a:endParaRPr lang="pt-BR" sz="2400" u="sng" dirty="0">
              <a:latin typeface="Century Gothic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200" y="3769978"/>
            <a:ext cx="2753008" cy="274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976" y="836712"/>
            <a:ext cx="2839232" cy="2736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721567"/>
            <a:ext cx="4104456" cy="3291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4644008" y="5013176"/>
            <a:ext cx="41764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smtClean="0"/>
              <a:t>Informações retiradas das ocorrências.</a:t>
            </a:r>
            <a:endParaRPr lang="pt-BR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251520" y="260648"/>
            <a:ext cx="33123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>
                <a:solidFill>
                  <a:schemeClr val="accent4">
                    <a:lumMod val="50000"/>
                  </a:schemeClr>
                </a:solidFill>
              </a:rPr>
              <a:t>Femicídio 2014</a:t>
            </a:r>
            <a:endParaRPr lang="pt-BR" sz="14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2928926" y="214290"/>
            <a:ext cx="6043626" cy="582594"/>
          </a:xfrm>
        </p:spPr>
        <p:txBody>
          <a:bodyPr>
            <a:noAutofit/>
          </a:bodyPr>
          <a:lstStyle/>
          <a:p>
            <a:pPr algn="r"/>
            <a:r>
              <a:rPr lang="pt-BR" sz="2400" u="sng" dirty="0" smtClean="0">
                <a:latin typeface="Century Gothic" pitchFamily="34" charset="0"/>
              </a:rPr>
              <a:t>Dados do Agressor (%)</a:t>
            </a:r>
            <a:endParaRPr lang="pt-BR" sz="2400" u="sng" dirty="0">
              <a:latin typeface="Century Gothic" pitchFamily="34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924944"/>
            <a:ext cx="4125310" cy="2887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878" y="1578879"/>
            <a:ext cx="3456384" cy="2818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5984282"/>
              </p:ext>
            </p:extLst>
          </p:nvPr>
        </p:nvGraphicFramePr>
        <p:xfrm>
          <a:off x="5580112" y="4725146"/>
          <a:ext cx="2685150" cy="1570482"/>
        </p:xfrm>
        <a:graphic>
          <a:graphicData uri="http://schemas.openxmlformats.org/drawingml/2006/table">
            <a:tbl>
              <a:tblPr/>
              <a:tblGrid>
                <a:gridCol w="894070"/>
                <a:gridCol w="776429"/>
                <a:gridCol w="1014651"/>
              </a:tblGrid>
              <a:tr h="17449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Homens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indivíduos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%total pop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</a:tr>
              <a:tr h="17449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brancos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4.302.522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49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pretos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868.678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49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indígenas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16.503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49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amarelo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17.317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49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sem declaração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49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5.205.057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</a:tr>
              <a:tr h="174498"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Censo IBGE/2010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74498">
                <a:tc gridSpan="2"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cor/etnia "preta" = "negros" e "pardos"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pt-BR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251520" y="260648"/>
            <a:ext cx="33123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>
                <a:solidFill>
                  <a:schemeClr val="accent4">
                    <a:lumMod val="50000"/>
                  </a:schemeClr>
                </a:solidFill>
              </a:rPr>
              <a:t>Femicídio 2014</a:t>
            </a:r>
            <a:endParaRPr lang="pt-BR" sz="14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2928926" y="214290"/>
            <a:ext cx="6043626" cy="582594"/>
          </a:xfrm>
        </p:spPr>
        <p:txBody>
          <a:bodyPr>
            <a:noAutofit/>
          </a:bodyPr>
          <a:lstStyle/>
          <a:p>
            <a:pPr algn="r"/>
            <a:r>
              <a:rPr lang="pt-BR" sz="2400" u="sng" dirty="0" smtClean="0">
                <a:latin typeface="Century Gothic" pitchFamily="34" charset="0"/>
              </a:rPr>
              <a:t>Dados do Agressor (%)</a:t>
            </a:r>
            <a:endParaRPr lang="pt-BR" sz="2400" u="sng" dirty="0">
              <a:latin typeface="Century Gothic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107504" y="5013176"/>
            <a:ext cx="4614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dirty="0" smtClean="0">
                <a:solidFill>
                  <a:schemeClr val="tx2">
                    <a:lumMod val="10000"/>
                  </a:schemeClr>
                </a:solidFill>
              </a:rPr>
              <a:t>Observou-se no período de um ano, uma variação no perfil etário dos agressores.  </a:t>
            </a:r>
          </a:p>
          <a:p>
            <a:pPr algn="just"/>
            <a:r>
              <a:rPr lang="pt-BR" sz="1400" dirty="0" smtClean="0">
                <a:solidFill>
                  <a:schemeClr val="tx2">
                    <a:lumMod val="10000"/>
                  </a:schemeClr>
                </a:solidFill>
              </a:rPr>
              <a:t>O gráfico ao lado, do perfil de 2013, mostra uma prevalência de agressores na faixa de idade entre 30 e 34 anos, já em 2014, houve uma distribuição deste critério, com o percentual maior variando entre 18 e 39 anos, assim como  nas outras faixas.</a:t>
            </a:r>
          </a:p>
          <a:p>
            <a:pPr algn="just"/>
            <a:endParaRPr lang="pt-BR" sz="1400" dirty="0">
              <a:solidFill>
                <a:schemeClr val="tx2">
                  <a:lumMod val="10000"/>
                </a:schemeClr>
              </a:solidFill>
            </a:endParaRPr>
          </a:p>
          <a:p>
            <a:pPr algn="just"/>
            <a:endParaRPr lang="pt-BR" sz="1400" dirty="0" smtClean="0">
              <a:solidFill>
                <a:schemeClr val="tx2">
                  <a:lumMod val="10000"/>
                </a:schemeClr>
              </a:solidFill>
            </a:endParaRPr>
          </a:p>
          <a:p>
            <a:pPr algn="just"/>
            <a:endParaRPr lang="pt-BR" sz="1400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692696"/>
            <a:ext cx="6493297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998655"/>
            <a:ext cx="3047317" cy="1958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eta para a direita listrada 1"/>
          <p:cNvSpPr/>
          <p:nvPr/>
        </p:nvSpPr>
        <p:spPr>
          <a:xfrm>
            <a:off x="4860032" y="5517232"/>
            <a:ext cx="720080" cy="576064"/>
          </a:xfrm>
          <a:prstGeom prst="striped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251520" y="260648"/>
            <a:ext cx="33123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>
                <a:solidFill>
                  <a:schemeClr val="accent4">
                    <a:lumMod val="50000"/>
                  </a:schemeClr>
                </a:solidFill>
              </a:rPr>
              <a:t>Femicídio 2014</a:t>
            </a:r>
            <a:endParaRPr lang="pt-BR" sz="14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2928926" y="214290"/>
            <a:ext cx="6043626" cy="582594"/>
          </a:xfrm>
        </p:spPr>
        <p:txBody>
          <a:bodyPr>
            <a:noAutofit/>
          </a:bodyPr>
          <a:lstStyle/>
          <a:p>
            <a:pPr algn="r"/>
            <a:r>
              <a:rPr lang="pt-BR" sz="2400" u="sng" dirty="0" smtClean="0">
                <a:latin typeface="Century Gothic" pitchFamily="34" charset="0"/>
              </a:rPr>
              <a:t>Dados do Agressor (%)</a:t>
            </a:r>
            <a:endParaRPr lang="pt-BR" sz="2400" u="sng" dirty="0">
              <a:latin typeface="Century Gothic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4366" y="3789040"/>
            <a:ext cx="2706106" cy="257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4" y="2708920"/>
            <a:ext cx="5652120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5788" y="980728"/>
            <a:ext cx="3122356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eta para a direita listrada 2"/>
          <p:cNvSpPr/>
          <p:nvPr/>
        </p:nvSpPr>
        <p:spPr>
          <a:xfrm>
            <a:off x="3347864" y="5008801"/>
            <a:ext cx="2736304" cy="580439"/>
          </a:xfrm>
          <a:prstGeom prst="stripedRightArrow">
            <a:avLst>
              <a:gd name="adj1" fmla="val 44585"/>
              <a:gd name="adj2" fmla="val 114982"/>
            </a:avLst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9565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251520" y="260648"/>
            <a:ext cx="33123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>
                <a:solidFill>
                  <a:schemeClr val="accent4">
                    <a:lumMod val="50000"/>
                  </a:schemeClr>
                </a:solidFill>
              </a:rPr>
              <a:t>Femicídio 2014</a:t>
            </a:r>
            <a:endParaRPr lang="pt-BR" sz="14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2928926" y="214290"/>
            <a:ext cx="6043626" cy="582594"/>
          </a:xfrm>
        </p:spPr>
        <p:txBody>
          <a:bodyPr>
            <a:noAutofit/>
          </a:bodyPr>
          <a:lstStyle/>
          <a:p>
            <a:pPr algn="r"/>
            <a:r>
              <a:rPr lang="pt-BR" sz="2400" u="sng" dirty="0" smtClean="0">
                <a:latin typeface="Century Gothic" pitchFamily="34" charset="0"/>
              </a:rPr>
              <a:t>Dados comparativos (%)</a:t>
            </a:r>
            <a:endParaRPr lang="pt-BR" sz="2400" u="sng" dirty="0">
              <a:latin typeface="Century Gothic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529469"/>
            <a:ext cx="7259724" cy="3771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51520" y="260648"/>
            <a:ext cx="33123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>
                <a:solidFill>
                  <a:schemeClr val="accent4">
                    <a:lumMod val="50000"/>
                  </a:schemeClr>
                </a:solidFill>
              </a:rPr>
              <a:t>Femicídio 2014</a:t>
            </a:r>
            <a:endParaRPr lang="pt-BR" sz="14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2915816" y="123239"/>
            <a:ext cx="6043626" cy="582594"/>
          </a:xfrm>
        </p:spPr>
        <p:txBody>
          <a:bodyPr>
            <a:noAutofit/>
          </a:bodyPr>
          <a:lstStyle/>
          <a:p>
            <a:pPr algn="r"/>
            <a:r>
              <a:rPr lang="pt-BR" sz="2400" u="sng" dirty="0" smtClean="0">
                <a:latin typeface="Century Gothic" pitchFamily="34" charset="0"/>
              </a:rPr>
              <a:t>Dados comparativos (%)</a:t>
            </a:r>
            <a:endParaRPr lang="pt-BR" sz="2400" u="sng" dirty="0">
              <a:latin typeface="Century Gothic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191" y="1441340"/>
            <a:ext cx="6657217" cy="3998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93040" cy="582594"/>
          </a:xfrm>
        </p:spPr>
        <p:txBody>
          <a:bodyPr>
            <a:noAutofit/>
          </a:bodyPr>
          <a:lstStyle/>
          <a:p>
            <a:pPr algn="r"/>
            <a:r>
              <a:rPr lang="pt-BR" sz="1800" u="sng" dirty="0" smtClean="0">
                <a:latin typeface="Century Gothic" pitchFamily="34" charset="0"/>
              </a:rPr>
              <a:t>Outros crimes contra as mulheres –   </a:t>
            </a:r>
            <a:br>
              <a:rPr lang="pt-BR" sz="1800" u="sng" dirty="0" smtClean="0">
                <a:latin typeface="Century Gothic" pitchFamily="34" charset="0"/>
              </a:rPr>
            </a:br>
            <a:r>
              <a:rPr lang="pt-BR" sz="1800" u="sng" dirty="0" smtClean="0">
                <a:latin typeface="Century Gothic" pitchFamily="34" charset="0"/>
              </a:rPr>
              <a:t> Lei Maria da Penha - RS</a:t>
            </a:r>
            <a:endParaRPr lang="pt-BR" sz="1800" u="sng" dirty="0">
              <a:latin typeface="Century Gothic" pitchFamily="34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998252"/>
            <a:ext cx="8352928" cy="2014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12721"/>
            <a:ext cx="8280920" cy="2156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954715"/>
            <a:ext cx="8496947" cy="1786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2070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684213" y="5807075"/>
            <a:ext cx="8062912" cy="40011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1000" dirty="0">
                <a:solidFill>
                  <a:schemeClr val="bg2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Av. Voluntários da Pátria nº 1358 – </a:t>
            </a:r>
            <a:r>
              <a:rPr lang="pt-BR" sz="1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7º </a:t>
            </a:r>
            <a:r>
              <a:rPr lang="pt-BR" sz="1000" dirty="0">
                <a:solidFill>
                  <a:schemeClr val="bg2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andar / CEP: 90230-010 – Centro – Porto Alegre, RS </a:t>
            </a:r>
          </a:p>
          <a:p>
            <a:pPr algn="ctr">
              <a:defRPr/>
            </a:pPr>
            <a:r>
              <a:rPr lang="pt-BR" sz="1000" dirty="0">
                <a:solidFill>
                  <a:schemeClr val="bg2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Fone: 3288 </a:t>
            </a:r>
            <a:r>
              <a:rPr lang="pt-BR" sz="1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1965 </a:t>
            </a:r>
            <a:r>
              <a:rPr lang="pt-BR" sz="1000" dirty="0">
                <a:solidFill>
                  <a:schemeClr val="bg2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/  3288 </a:t>
            </a:r>
            <a:r>
              <a:rPr lang="pt-BR" sz="1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5066 </a:t>
            </a:r>
            <a:r>
              <a:rPr lang="pt-BR" sz="1000" dirty="0">
                <a:solidFill>
                  <a:schemeClr val="bg2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/  3288 </a:t>
            </a:r>
            <a:r>
              <a:rPr lang="pt-BR" sz="1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5060  </a:t>
            </a:r>
            <a:r>
              <a:rPr lang="pt-BR" sz="1000" dirty="0">
                <a:solidFill>
                  <a:schemeClr val="bg2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/ E-mail:</a:t>
            </a:r>
            <a:r>
              <a:rPr lang="pt-BR" sz="1000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pt-BR" sz="1000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observatoriomulher@ssp.rs.gov.br</a:t>
            </a:r>
            <a:r>
              <a:rPr lang="pt-BR" sz="1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 </a:t>
            </a:r>
            <a:endParaRPr lang="pt-BR" sz="1000" dirty="0">
              <a:solidFill>
                <a:schemeClr val="bg2">
                  <a:lumMod val="20000"/>
                  <a:lumOff val="8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258888" y="4221163"/>
            <a:ext cx="668337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3400" indent="-5334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pt-BR" altLang="pt-BR"/>
          </a:p>
        </p:txBody>
      </p:sp>
      <p:pic>
        <p:nvPicPr>
          <p:cNvPr id="6" name="Picture 2" descr="secretariaR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515938"/>
            <a:ext cx="2212775" cy="608806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ângulo 7"/>
          <p:cNvSpPr/>
          <p:nvPr/>
        </p:nvSpPr>
        <p:spPr>
          <a:xfrm>
            <a:off x="3857620" y="2159493"/>
            <a:ext cx="1440797" cy="769441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44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  <a:reflection blurRad="6350" stA="50000" endA="300" endPos="50000" dist="29997" dir="5400000" sy="-100000" algn="bl" rotWithShape="0"/>
                </a:effectLst>
                <a:latin typeface="Century Gothic" panose="020B0502020202020204" pitchFamily="34" charset="0"/>
              </a:rPr>
              <a:t>Fim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2339975" y="5157192"/>
            <a:ext cx="4752305" cy="469359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1400" b="1" dirty="0">
                <a:solidFill>
                  <a:schemeClr val="bg2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OBSERVATÓRIO DA VIOLÊNCIA CONTRA A </a:t>
            </a:r>
            <a:r>
              <a:rPr lang="pt-BR" sz="14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MULHER</a:t>
            </a:r>
          </a:p>
          <a:p>
            <a:pPr algn="ctr">
              <a:defRPr/>
            </a:pPr>
            <a:r>
              <a:rPr lang="pt-BR" sz="10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Técnica responsável: Helena Simeonidis Grillo</a:t>
            </a:r>
            <a:endParaRPr lang="pt-BR" sz="1000" b="1" dirty="0">
              <a:solidFill>
                <a:schemeClr val="bg2">
                  <a:lumMod val="20000"/>
                  <a:lumOff val="8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Retângulo 1"/>
          <p:cNvSpPr>
            <a:spLocks noChangeArrowheads="1"/>
          </p:cNvSpPr>
          <p:nvPr/>
        </p:nvSpPr>
        <p:spPr bwMode="auto">
          <a:xfrm>
            <a:off x="914428" y="3373939"/>
            <a:ext cx="7658100" cy="769441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200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”A </a:t>
            </a:r>
            <a:r>
              <a:rPr lang="pt-BR" sz="22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primeira igualdade, é a justiça</a:t>
            </a:r>
            <a:r>
              <a:rPr lang="pt-BR" sz="2200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."</a:t>
            </a:r>
            <a:r>
              <a:rPr lang="pt-BR" sz="22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 </a:t>
            </a:r>
            <a:r>
              <a:rPr lang="pt-BR" sz="2200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 Victor Hugo</a:t>
            </a:r>
          </a:p>
          <a:p>
            <a:pPr algn="ctr">
              <a:defRPr/>
            </a:pPr>
            <a:endParaRPr lang="pt-BR" sz="2200" b="1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6157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1763688" y="188640"/>
            <a:ext cx="7195754" cy="582594"/>
          </a:xfrm>
        </p:spPr>
        <p:txBody>
          <a:bodyPr>
            <a:noAutofit/>
          </a:bodyPr>
          <a:lstStyle/>
          <a:p>
            <a:pPr algn="r"/>
            <a:r>
              <a:rPr lang="pt-BR" sz="2400" u="sng" dirty="0" smtClean="0">
                <a:latin typeface="Century Gothic" pitchFamily="34" charset="0"/>
              </a:rPr>
              <a:t>Série Histórica Femicídio</a:t>
            </a:r>
            <a:endParaRPr lang="pt-BR" sz="2400" u="sng" dirty="0">
              <a:latin typeface="Century Gothic" pitchFamily="34" charset="0"/>
            </a:endParaRPr>
          </a:p>
        </p:txBody>
      </p:sp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2891989"/>
              </p:ext>
            </p:extLst>
          </p:nvPr>
        </p:nvGraphicFramePr>
        <p:xfrm>
          <a:off x="1907704" y="1772816"/>
          <a:ext cx="5126682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2915816" y="5776812"/>
            <a:ext cx="4752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>
                <a:solidFill>
                  <a:schemeClr val="accent4">
                    <a:lumMod val="50000"/>
                  </a:schemeClr>
                </a:solidFill>
              </a:rPr>
              <a:t>Redução de 25,74% nos </a:t>
            </a:r>
            <a:r>
              <a:rPr lang="pt-BR" sz="1400" b="1" dirty="0" err="1">
                <a:solidFill>
                  <a:schemeClr val="accent4">
                    <a:lumMod val="50000"/>
                  </a:schemeClr>
                </a:solidFill>
              </a:rPr>
              <a:t>f</a:t>
            </a:r>
            <a:r>
              <a:rPr lang="pt-BR" sz="1400" b="1" dirty="0" err="1" smtClean="0">
                <a:solidFill>
                  <a:schemeClr val="accent4">
                    <a:lumMod val="50000"/>
                  </a:schemeClr>
                </a:solidFill>
              </a:rPr>
              <a:t>emicídios</a:t>
            </a:r>
            <a:r>
              <a:rPr lang="pt-BR" sz="1400" b="1" dirty="0" smtClean="0">
                <a:solidFill>
                  <a:schemeClr val="accent4">
                    <a:lumMod val="50000"/>
                  </a:schemeClr>
                </a:solidFill>
              </a:rPr>
              <a:t> nesta série histórica</a:t>
            </a:r>
            <a:endParaRPr lang="pt-BR" sz="1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" name="Seta para baixo 1"/>
          <p:cNvSpPr/>
          <p:nvPr/>
        </p:nvSpPr>
        <p:spPr>
          <a:xfrm>
            <a:off x="1907704" y="5599112"/>
            <a:ext cx="720080" cy="720080"/>
          </a:xfrm>
          <a:prstGeom prst="downArrow">
            <a:avLst/>
          </a:prstGeom>
          <a:solidFill>
            <a:srgbClr val="C0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25533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251520" y="2780928"/>
            <a:ext cx="8229600" cy="1143000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Autofit/>
          </a:bodyPr>
          <a:lstStyle/>
          <a:p>
            <a:r>
              <a:rPr lang="pt-BR" sz="4000" u="sng" dirty="0" err="1" smtClean="0">
                <a:latin typeface="Century Gothic" pitchFamily="34" charset="0"/>
              </a:rPr>
              <a:t>Femicídios</a:t>
            </a:r>
            <a:r>
              <a:rPr lang="pt-BR" sz="4000" u="sng" dirty="0" smtClean="0">
                <a:latin typeface="Century Gothic" pitchFamily="34" charset="0"/>
              </a:rPr>
              <a:t> 2014</a:t>
            </a:r>
            <a:endParaRPr lang="pt-BR" sz="4000" u="sng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5105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28926" y="214290"/>
            <a:ext cx="6043626" cy="582594"/>
          </a:xfrm>
        </p:spPr>
        <p:txBody>
          <a:bodyPr>
            <a:noAutofit/>
          </a:bodyPr>
          <a:lstStyle/>
          <a:p>
            <a:pPr algn="r"/>
            <a:r>
              <a:rPr lang="pt-BR" sz="2400" u="sng" dirty="0" smtClean="0">
                <a:latin typeface="Century Gothic" pitchFamily="34" charset="0"/>
              </a:rPr>
              <a:t>Dados do Fato (%)</a:t>
            </a:r>
            <a:endParaRPr lang="pt-BR" sz="2400" u="sng" dirty="0">
              <a:latin typeface="Century Gothic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700" y="2132856"/>
            <a:ext cx="2880780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251520" y="260648"/>
            <a:ext cx="33123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>
                <a:solidFill>
                  <a:schemeClr val="accent4">
                    <a:lumMod val="50000"/>
                  </a:schemeClr>
                </a:solidFill>
              </a:rPr>
              <a:t>Femicídio 2014</a:t>
            </a:r>
            <a:endParaRPr lang="pt-BR" sz="14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394" y="3717032"/>
            <a:ext cx="4327718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764704"/>
            <a:ext cx="4325540" cy="3175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629" y="770988"/>
            <a:ext cx="4623875" cy="3398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251520" y="260648"/>
            <a:ext cx="33123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>
                <a:solidFill>
                  <a:schemeClr val="accent4">
                    <a:lumMod val="50000"/>
                  </a:schemeClr>
                </a:solidFill>
              </a:rPr>
              <a:t>Femicídio 2014</a:t>
            </a:r>
            <a:endParaRPr lang="pt-BR" sz="14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2928926" y="214290"/>
            <a:ext cx="6043626" cy="5825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sz="2400" u="sng" dirty="0" smtClean="0">
                <a:latin typeface="Century Gothic" pitchFamily="34" charset="0"/>
              </a:rPr>
              <a:t>Dados do Fato (%)</a:t>
            </a:r>
            <a:endParaRPr lang="pt-BR" sz="2400" u="sng" dirty="0">
              <a:latin typeface="Century Gothic" pitchFamily="34" charset="0"/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4843167" y="5694885"/>
            <a:ext cx="412938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dirty="0" smtClean="0">
                <a:solidFill>
                  <a:schemeClr val="accent4">
                    <a:lumMod val="50000"/>
                  </a:schemeClr>
                </a:solidFill>
              </a:rPr>
              <a:t>Dados válidos, levando em conta que do total de ocorrências, 73,3%  não apresentavam o motivo que levou o autor à agressão.</a:t>
            </a:r>
            <a:endParaRPr lang="pt-BR" sz="14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7" y="1818061"/>
            <a:ext cx="4256534" cy="3568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2920862" y="214290"/>
            <a:ext cx="6043626" cy="582594"/>
          </a:xfrm>
        </p:spPr>
        <p:txBody>
          <a:bodyPr>
            <a:noAutofit/>
          </a:bodyPr>
          <a:lstStyle/>
          <a:p>
            <a:pPr algn="r"/>
            <a:r>
              <a:rPr lang="pt-BR" sz="2400" u="sng" dirty="0" smtClean="0">
                <a:latin typeface="Century Gothic" pitchFamily="34" charset="0"/>
              </a:rPr>
              <a:t>Dados do Fato (%)</a:t>
            </a:r>
            <a:endParaRPr lang="pt-BR" sz="2400" u="sng" dirty="0">
              <a:latin typeface="Century Gothic" pitchFamily="34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251520" y="260648"/>
            <a:ext cx="33123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>
                <a:solidFill>
                  <a:schemeClr val="accent4">
                    <a:lumMod val="50000"/>
                  </a:schemeClr>
                </a:solidFill>
              </a:rPr>
              <a:t>Femicídio 2014</a:t>
            </a:r>
            <a:endParaRPr lang="pt-BR" sz="14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40472" y="961564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10 municípios mais incidentes</a:t>
            </a:r>
          </a:p>
          <a:p>
            <a:endParaRPr lang="pt-BR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132856"/>
            <a:ext cx="5270305" cy="3471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988840"/>
            <a:ext cx="4589420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5420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251520" y="260648"/>
            <a:ext cx="33123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>
                <a:solidFill>
                  <a:schemeClr val="accent4">
                    <a:lumMod val="50000"/>
                  </a:schemeClr>
                </a:solidFill>
              </a:rPr>
              <a:t>Femicídio 2014</a:t>
            </a:r>
            <a:endParaRPr lang="pt-BR" sz="14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2928926" y="214290"/>
            <a:ext cx="6043626" cy="582594"/>
          </a:xfrm>
        </p:spPr>
        <p:txBody>
          <a:bodyPr>
            <a:noAutofit/>
          </a:bodyPr>
          <a:lstStyle/>
          <a:p>
            <a:pPr algn="r"/>
            <a:r>
              <a:rPr lang="pt-BR" sz="2400" u="sng" dirty="0" smtClean="0">
                <a:latin typeface="Century Gothic" pitchFamily="34" charset="0"/>
              </a:rPr>
              <a:t>Dados da Vítima (%)</a:t>
            </a:r>
            <a:endParaRPr lang="pt-BR" sz="2400" u="sng" dirty="0">
              <a:latin typeface="Century Gothic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40768"/>
            <a:ext cx="3744416" cy="2445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212976"/>
            <a:ext cx="3705764" cy="2780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7028341"/>
              </p:ext>
            </p:extLst>
          </p:nvPr>
        </p:nvGraphicFramePr>
        <p:xfrm>
          <a:off x="459904" y="4365104"/>
          <a:ext cx="2895600" cy="1714500"/>
        </p:xfrm>
        <a:graphic>
          <a:graphicData uri="http://schemas.openxmlformats.org/drawingml/2006/table">
            <a:tbl>
              <a:tblPr/>
              <a:tblGrid>
                <a:gridCol w="964143"/>
                <a:gridCol w="837282"/>
                <a:gridCol w="1094175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Mulheres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indivíduos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%total pop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brancas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4.597.485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83,7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pretas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858.488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indígenas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16.486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amarelas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18.365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sem declaração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5.490.872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Censo IBGE/2010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05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cor/etnia "preta" = "negros" e "pardos"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251520" y="260648"/>
            <a:ext cx="33123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>
                <a:solidFill>
                  <a:schemeClr val="accent4">
                    <a:lumMod val="50000"/>
                  </a:schemeClr>
                </a:solidFill>
              </a:rPr>
              <a:t>Femicídio 2014</a:t>
            </a:r>
            <a:endParaRPr lang="pt-BR" sz="14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2928926" y="214290"/>
            <a:ext cx="6043626" cy="582594"/>
          </a:xfrm>
        </p:spPr>
        <p:txBody>
          <a:bodyPr>
            <a:noAutofit/>
          </a:bodyPr>
          <a:lstStyle/>
          <a:p>
            <a:pPr algn="r"/>
            <a:r>
              <a:rPr lang="pt-BR" sz="2400" u="sng" dirty="0" smtClean="0">
                <a:latin typeface="Century Gothic" pitchFamily="34" charset="0"/>
              </a:rPr>
              <a:t>Dados da Vítima (%)</a:t>
            </a:r>
            <a:endParaRPr lang="pt-BR" sz="2400" u="sng" dirty="0">
              <a:latin typeface="Century Gothic" pitchFamily="34" charset="0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920893"/>
            <a:ext cx="2802521" cy="1605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251520" y="5068341"/>
            <a:ext cx="4614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dirty="0" smtClean="0">
                <a:solidFill>
                  <a:schemeClr val="tx2">
                    <a:lumMod val="10000"/>
                  </a:schemeClr>
                </a:solidFill>
              </a:rPr>
              <a:t>No ano de 2014 ocorreu uma variação no perfil etário das vítimas.  </a:t>
            </a:r>
          </a:p>
          <a:p>
            <a:pPr algn="just"/>
            <a:r>
              <a:rPr lang="pt-BR" sz="1400" dirty="0" smtClean="0">
                <a:solidFill>
                  <a:schemeClr val="tx2">
                    <a:lumMod val="10000"/>
                  </a:schemeClr>
                </a:solidFill>
              </a:rPr>
              <a:t>Na comparação entre os gráficos, ao lado o perfil de 2013,e acima o perfil de 2014, nota-se uma distribuição das faixas etárias com mais equilíbrio em 2014 contra uma prevalência de vítimas na faixa de idade entre 18 e 24 anos de 2013.</a:t>
            </a:r>
            <a:endParaRPr lang="pt-BR" sz="14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10" name="Seta para a direita listrada 9"/>
          <p:cNvSpPr/>
          <p:nvPr/>
        </p:nvSpPr>
        <p:spPr>
          <a:xfrm>
            <a:off x="5220072" y="5589240"/>
            <a:ext cx="720080" cy="576064"/>
          </a:xfrm>
          <a:prstGeom prst="stripedRightArrow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847916"/>
            <a:ext cx="6562644" cy="3952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251520" y="260648"/>
            <a:ext cx="33123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>
                <a:solidFill>
                  <a:schemeClr val="accent4">
                    <a:lumMod val="50000"/>
                  </a:schemeClr>
                </a:solidFill>
              </a:rPr>
              <a:t>Femicídio 2014</a:t>
            </a:r>
            <a:endParaRPr lang="pt-BR" sz="14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2928926" y="214290"/>
            <a:ext cx="6043626" cy="582594"/>
          </a:xfrm>
        </p:spPr>
        <p:txBody>
          <a:bodyPr>
            <a:noAutofit/>
          </a:bodyPr>
          <a:lstStyle/>
          <a:p>
            <a:pPr algn="r"/>
            <a:r>
              <a:rPr lang="pt-BR" sz="2400" u="sng" dirty="0" smtClean="0">
                <a:latin typeface="Century Gothic" pitchFamily="34" charset="0"/>
              </a:rPr>
              <a:t>Dados da Vítima (%)</a:t>
            </a:r>
            <a:endParaRPr lang="pt-BR" sz="2400" u="sng" dirty="0">
              <a:latin typeface="Century Gothic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302" y="2640360"/>
            <a:ext cx="2381514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CaixaDeTexto 9"/>
          <p:cNvSpPr txBox="1"/>
          <p:nvPr/>
        </p:nvSpPr>
        <p:spPr>
          <a:xfrm>
            <a:off x="4067944" y="4900587"/>
            <a:ext cx="46085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1" dirty="0" smtClean="0">
                <a:solidFill>
                  <a:schemeClr val="accent2">
                    <a:lumMod val="50000"/>
                  </a:schemeClr>
                </a:solidFill>
              </a:rPr>
              <a:t>Relacionamento atual</a:t>
            </a:r>
            <a:r>
              <a:rPr lang="pt-BR" sz="1000" dirty="0" smtClean="0">
                <a:solidFill>
                  <a:schemeClr val="accent2">
                    <a:lumMod val="50000"/>
                  </a:schemeClr>
                </a:solidFill>
              </a:rPr>
              <a:t>: marido, companheiro, namorado, relação extra conjugal</a:t>
            </a:r>
          </a:p>
          <a:p>
            <a:r>
              <a:rPr lang="pt-BR" sz="1000" b="1" dirty="0" smtClean="0">
                <a:solidFill>
                  <a:schemeClr val="accent2">
                    <a:lumMod val="50000"/>
                  </a:schemeClr>
                </a:solidFill>
              </a:rPr>
              <a:t>Relacionamento anterior: </a:t>
            </a:r>
            <a:r>
              <a:rPr lang="pt-BR" sz="1000" dirty="0" smtClean="0">
                <a:solidFill>
                  <a:schemeClr val="accent2">
                    <a:lumMod val="50000"/>
                  </a:schemeClr>
                </a:solidFill>
              </a:rPr>
              <a:t>ex-marido, </a:t>
            </a:r>
            <a:r>
              <a:rPr lang="pt-BR" sz="1000" dirty="0" err="1" smtClean="0">
                <a:solidFill>
                  <a:schemeClr val="accent2">
                    <a:lumMod val="50000"/>
                  </a:schemeClr>
                </a:solidFill>
              </a:rPr>
              <a:t>ex</a:t>
            </a:r>
            <a:r>
              <a:rPr lang="pt-BR" sz="1000" dirty="0" smtClean="0">
                <a:solidFill>
                  <a:schemeClr val="accent2">
                    <a:lumMod val="50000"/>
                  </a:schemeClr>
                </a:solidFill>
              </a:rPr>
              <a:t>-</a:t>
            </a:r>
            <a:r>
              <a:rPr lang="pt-BR" sz="1000" dirty="0" err="1" smtClean="0">
                <a:solidFill>
                  <a:schemeClr val="accent2">
                    <a:lumMod val="50000"/>
                  </a:schemeClr>
                </a:solidFill>
              </a:rPr>
              <a:t>companheiro,ex-namorado</a:t>
            </a:r>
            <a:endParaRPr lang="pt-BR" sz="1000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pt-BR" sz="1000" b="1" dirty="0" smtClean="0">
                <a:solidFill>
                  <a:schemeClr val="accent2">
                    <a:lumMod val="50000"/>
                  </a:schemeClr>
                </a:solidFill>
              </a:rPr>
              <a:t>Relacionamento familiar:</a:t>
            </a:r>
            <a:r>
              <a:rPr lang="pt-BR" sz="1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pt-BR" sz="1000" dirty="0" err="1" smtClean="0">
                <a:solidFill>
                  <a:schemeClr val="accent2">
                    <a:lumMod val="50000"/>
                  </a:schemeClr>
                </a:solidFill>
              </a:rPr>
              <a:t>irmão,filho</a:t>
            </a:r>
            <a:r>
              <a:rPr lang="pt-BR" sz="1000" dirty="0" smtClean="0">
                <a:solidFill>
                  <a:schemeClr val="accent2">
                    <a:lumMod val="50000"/>
                  </a:schemeClr>
                </a:solidFill>
              </a:rPr>
              <a:t>(a), genro, </a:t>
            </a:r>
            <a:r>
              <a:rPr lang="pt-BR" sz="1000" dirty="0" err="1" smtClean="0">
                <a:solidFill>
                  <a:schemeClr val="accent2">
                    <a:lumMod val="50000"/>
                  </a:schemeClr>
                </a:solidFill>
              </a:rPr>
              <a:t>ex-genro</a:t>
            </a:r>
            <a:r>
              <a:rPr lang="pt-BR" sz="1000" dirty="0" smtClean="0">
                <a:solidFill>
                  <a:schemeClr val="accent2">
                    <a:lumMod val="50000"/>
                  </a:schemeClr>
                </a:solidFill>
              </a:rPr>
              <a:t>, cunhado</a:t>
            </a:r>
            <a:endParaRPr lang="pt-BR" sz="1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429079"/>
            <a:ext cx="5501071" cy="3296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BSERVATÓRIO">
      <a:dk1>
        <a:sysClr val="windowText" lastClr="000000"/>
      </a:dk1>
      <a:lt1>
        <a:srgbClr val="000000"/>
      </a:lt1>
      <a:dk2>
        <a:srgbClr val="B7A7C9"/>
      </a:dk2>
      <a:lt2>
        <a:srgbClr val="E5E0EC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2321</TotalTime>
  <Words>422</Words>
  <Application>Microsoft Office PowerPoint</Application>
  <PresentationFormat>Apresentação na tela (4:3)</PresentationFormat>
  <Paragraphs>100</Paragraphs>
  <Slides>17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18" baseType="lpstr">
      <vt:lpstr>Tema do Office</vt:lpstr>
      <vt:lpstr>   Pesquisa  Perfil dos femicídios – estudo anual   2014 - Lei Maria da Penha   OBSERVATÓRIO DA VIOLÊNCIA CONTRA  A MULHER DIVISÃO DE ESTATÍSTICA DEPARTAMENTO DE GESTÃO E ESTRATÉGIA OPERACIONAL    </vt:lpstr>
      <vt:lpstr>Série Histórica Femicídio</vt:lpstr>
      <vt:lpstr>Femicídios 2014</vt:lpstr>
      <vt:lpstr>Dados do Fato (%)</vt:lpstr>
      <vt:lpstr>Apresentação do PowerPoint</vt:lpstr>
      <vt:lpstr>Dados do Fato (%)</vt:lpstr>
      <vt:lpstr>Dados da Vítima (%)</vt:lpstr>
      <vt:lpstr>Dados da Vítima (%)</vt:lpstr>
      <vt:lpstr>Dados da Vítima (%)</vt:lpstr>
      <vt:lpstr>Dados da Vítima (%)</vt:lpstr>
      <vt:lpstr>Dados do Agressor (%)</vt:lpstr>
      <vt:lpstr>Dados do Agressor (%)</vt:lpstr>
      <vt:lpstr>Dados do Agressor (%)</vt:lpstr>
      <vt:lpstr>Dados comparativos (%)</vt:lpstr>
      <vt:lpstr>Dados comparativos (%)</vt:lpstr>
      <vt:lpstr>Outros crimes contra as mulheres –     Lei Maria da Penha - RS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helena-grillo</dc:creator>
  <cp:lastModifiedBy>Helena Simeonids Grillo</cp:lastModifiedBy>
  <cp:revision>188</cp:revision>
  <dcterms:created xsi:type="dcterms:W3CDTF">2014-01-09T20:23:26Z</dcterms:created>
  <dcterms:modified xsi:type="dcterms:W3CDTF">2015-03-13T18:19:23Z</dcterms:modified>
</cp:coreProperties>
</file>